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35" r:id="rId5"/>
    <p:sldId id="389" r:id="rId6"/>
    <p:sldId id="374" r:id="rId7"/>
    <p:sldId id="383" r:id="rId8"/>
    <p:sldId id="384" r:id="rId9"/>
    <p:sldId id="385" r:id="rId10"/>
    <p:sldId id="388" r:id="rId11"/>
    <p:sldId id="380" r:id="rId12"/>
    <p:sldId id="359" r:id="rId13"/>
    <p:sldId id="375" r:id="rId14"/>
    <p:sldId id="390" r:id="rId15"/>
    <p:sldId id="376" r:id="rId16"/>
    <p:sldId id="373" r:id="rId17"/>
    <p:sldId id="377" r:id="rId18"/>
    <p:sldId id="391" r:id="rId19"/>
    <p:sldId id="393" r:id="rId20"/>
    <p:sldId id="378" r:id="rId21"/>
    <p:sldId id="34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A81C8E-D9B5-4E94-815B-D92267D56DAB}" v="1" dt="2025-06-10T10:56:42.137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84532" autoAdjust="0"/>
  </p:normalViewPr>
  <p:slideViewPr>
    <p:cSldViewPr snapToGrid="0">
      <p:cViewPr varScale="1">
        <p:scale>
          <a:sx n="134" d="100"/>
          <a:sy n="134" d="100"/>
        </p:scale>
        <p:origin x="1446" y="13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9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r Liam Møller Clausen" userId="ca5e03dbe51e8433" providerId="LiveId" clId="{C4A81C8E-D9B5-4E94-815B-D92267D56DAB}"/>
    <pc:docChg chg="modSld">
      <pc:chgData name="Thor Liam Møller Clausen" userId="ca5e03dbe51e8433" providerId="LiveId" clId="{C4A81C8E-D9B5-4E94-815B-D92267D56DAB}" dt="2025-06-10T10:58:29.623" v="6" actId="20577"/>
      <pc:docMkLst>
        <pc:docMk/>
      </pc:docMkLst>
      <pc:sldChg chg="modNotesTx">
        <pc:chgData name="Thor Liam Møller Clausen" userId="ca5e03dbe51e8433" providerId="LiveId" clId="{C4A81C8E-D9B5-4E94-815B-D92267D56DAB}" dt="2025-06-10T10:58:29.623" v="6" actId="20577"/>
        <pc:sldMkLst>
          <pc:docMk/>
          <pc:sldMk cId="954410245" sldId="335"/>
        </pc:sldMkLst>
      </pc:sldChg>
      <pc:sldChg chg="addSp modSp mod modAnim">
        <pc:chgData name="Thor Liam Møller Clausen" userId="ca5e03dbe51e8433" providerId="LiveId" clId="{C4A81C8E-D9B5-4E94-815B-D92267D56DAB}" dt="2025-06-10T10:56:42.137" v="5"/>
        <pc:sldMkLst>
          <pc:docMk/>
          <pc:sldMk cId="3530338246" sldId="378"/>
        </pc:sldMkLst>
        <pc:spChg chg="add mod">
          <ac:chgData name="Thor Liam Møller Clausen" userId="ca5e03dbe51e8433" providerId="LiveId" clId="{C4A81C8E-D9B5-4E94-815B-D92267D56DAB}" dt="2025-06-10T09:46:39.254" v="4" actId="1035"/>
          <ac:spMkLst>
            <pc:docMk/>
            <pc:sldMk cId="3530338246" sldId="378"/>
            <ac:spMk id="3" creationId="{F6455F09-2FF9-407F-3D5D-D84A8F5D244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 slides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Load balancer: Experimental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Actor: Exploratory</a:t>
            </a:r>
          </a:p>
          <a:p>
            <a:r>
              <a:rPr lang="en-GB" dirty="0"/>
              <a:t>When main actor is ready for you, It will spin up a “personal actor” making the retries fast.</a:t>
            </a:r>
          </a:p>
          <a:p>
            <a:endParaRPr lang="en-GB" dirty="0"/>
          </a:p>
          <a:p>
            <a:r>
              <a:rPr lang="en-GB" dirty="0"/>
              <a:t>Load balancer: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5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With only a load balancer it could potentially struggle with placing most bets.</a:t>
            </a:r>
          </a:p>
          <a:p>
            <a:endParaRPr lang="en-GB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0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scored</a:t>
            </a:r>
            <a:r>
              <a:rPr lang="da-DK" dirty="0"/>
              <a:t> based on prototype. Rest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guesstimates</a:t>
            </a:r>
            <a:r>
              <a:rPr lang="da-DK" dirty="0"/>
              <a:t>. 1-5 from the </a:t>
            </a:r>
            <a:r>
              <a:rPr lang="da-DK" dirty="0" err="1"/>
              <a:t>literature</a:t>
            </a:r>
            <a:r>
              <a:rPr lang="da-DK" dirty="0"/>
              <a:t>. </a:t>
            </a:r>
            <a:r>
              <a:rPr lang="da-DK" dirty="0" err="1"/>
              <a:t>Architectural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</a:t>
            </a:r>
            <a:r>
              <a:rPr lang="da-DK" dirty="0" err="1"/>
              <a:t>implementation</a:t>
            </a:r>
            <a:r>
              <a:rPr lang="da-DK" dirty="0"/>
              <a:t> </a:t>
            </a:r>
            <a:r>
              <a:rPr lang="da-DK" dirty="0" err="1"/>
              <a:t>perspective</a:t>
            </a:r>
            <a:endParaRPr lang="da-DK" dirty="0"/>
          </a:p>
          <a:p>
            <a:r>
              <a:rPr lang="da-DK" dirty="0" err="1"/>
              <a:t>Metrics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define</a:t>
            </a:r>
            <a:r>
              <a:rPr lang="da-DK" dirty="0"/>
              <a:t> for </a:t>
            </a:r>
            <a:r>
              <a:rPr lang="da-DK" dirty="0" err="1"/>
              <a:t>guesstimates</a:t>
            </a:r>
            <a:r>
              <a:rPr lang="da-DK" dirty="0"/>
              <a:t>.</a:t>
            </a:r>
          </a:p>
          <a:p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modules</a:t>
            </a:r>
            <a:r>
              <a:rPr lang="da-DK" dirty="0"/>
              <a:t>. 3 components in </a:t>
            </a:r>
            <a:r>
              <a:rPr lang="da-DK" dirty="0" err="1"/>
              <a:t>first</a:t>
            </a:r>
            <a:r>
              <a:rPr lang="da-DK" dirty="0"/>
              <a:t> iteration. 2 in </a:t>
            </a:r>
            <a:r>
              <a:rPr lang="da-DK" dirty="0" err="1"/>
              <a:t>second</a:t>
            </a:r>
            <a:r>
              <a:rPr lang="da-DK" dirty="0"/>
              <a:t>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990660-4B7D-4C11-96DB-B19FFA8CA9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initial </a:t>
            </a:r>
            <a:r>
              <a:rPr lang="da-DK" dirty="0" err="1"/>
              <a:t>tradeoff</a:t>
            </a:r>
            <a:r>
              <a:rPr lang="da-DK" dirty="0"/>
              <a:t>: Safety </a:t>
            </a:r>
            <a:r>
              <a:rPr lang="da-DK" dirty="0" err="1"/>
              <a:t>vs</a:t>
            </a:r>
            <a:r>
              <a:rPr lang="da-DK" dirty="0"/>
              <a:t> Performance.</a:t>
            </a:r>
          </a:p>
          <a:p>
            <a:r>
              <a:rPr lang="da-DK" dirty="0"/>
              <a:t>The new </a:t>
            </a:r>
            <a:r>
              <a:rPr lang="da-DK" dirty="0" err="1"/>
              <a:t>trade-off</a:t>
            </a:r>
            <a:r>
              <a:rPr lang="da-DK" dirty="0"/>
              <a:t>. Performance and </a:t>
            </a:r>
            <a:r>
              <a:rPr lang="da-DK" dirty="0" err="1"/>
              <a:t>safety</a:t>
            </a:r>
            <a:r>
              <a:rPr lang="da-DK" dirty="0"/>
              <a:t> has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. </a:t>
            </a:r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modifiability</a:t>
            </a:r>
            <a:endParaRPr lang="da-DK" dirty="0"/>
          </a:p>
          <a:p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broker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where</a:t>
            </a:r>
            <a:r>
              <a:rPr lang="da-DK" dirty="0"/>
              <a:t> users </a:t>
            </a:r>
            <a:r>
              <a:rPr lang="da-DK" dirty="0" err="1"/>
              <a:t>place</a:t>
            </a:r>
            <a:r>
              <a:rPr lang="da-DK" dirty="0"/>
              <a:t> </a:t>
            </a:r>
            <a:r>
              <a:rPr lang="da-DK" dirty="0" err="1"/>
              <a:t>money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8413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Global to trigger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hidden</a:t>
            </a:r>
            <a:r>
              <a:rPr lang="da-DK" dirty="0"/>
              <a:t> </a:t>
            </a:r>
            <a:r>
              <a:rPr lang="da-DK" dirty="0" err="1"/>
              <a:t>trade-off</a:t>
            </a:r>
            <a:r>
              <a:rPr lang="da-DK" dirty="0"/>
              <a:t>. Now UI </a:t>
            </a:r>
            <a:r>
              <a:rPr lang="da-DK" dirty="0" err="1"/>
              <a:t>updates</a:t>
            </a:r>
            <a:r>
              <a:rPr lang="da-DK" dirty="0"/>
              <a:t> must be </a:t>
            </a:r>
            <a:r>
              <a:rPr lang="da-DK" dirty="0" err="1"/>
              <a:t>handled</a:t>
            </a:r>
            <a:r>
              <a:rPr lang="da-DK" dirty="0"/>
              <a:t> </a:t>
            </a:r>
            <a:r>
              <a:rPr lang="da-DK" dirty="0" err="1"/>
              <a:t>else</a:t>
            </a:r>
            <a:r>
              <a:rPr lang="da-DK" dirty="0"/>
              <a:t>-wise</a:t>
            </a:r>
          </a:p>
          <a:p>
            <a:r>
              <a:rPr lang="da-DK" dirty="0"/>
              <a:t>Overall aSQA </a:t>
            </a:r>
            <a:r>
              <a:rPr lang="da-DK" dirty="0" err="1"/>
              <a:t>helped</a:t>
            </a:r>
            <a:r>
              <a:rPr lang="da-DK" dirty="0"/>
              <a:t> with small agile </a:t>
            </a:r>
            <a:r>
              <a:rPr lang="da-DK" dirty="0" err="1"/>
              <a:t>improvements</a:t>
            </a:r>
            <a:r>
              <a:rPr lang="da-DK" dirty="0"/>
              <a:t>. </a:t>
            </a:r>
          </a:p>
          <a:p>
            <a:r>
              <a:rPr lang="da-DK" dirty="0"/>
              <a:t>It </a:t>
            </a:r>
            <a:r>
              <a:rPr lang="da-DK" dirty="0" err="1"/>
              <a:t>helped</a:t>
            </a:r>
            <a:r>
              <a:rPr lang="da-DK" dirty="0"/>
              <a:t>  </a:t>
            </a:r>
            <a:r>
              <a:rPr lang="da-DK" dirty="0" err="1"/>
              <a:t>focus</a:t>
            </a:r>
            <a:r>
              <a:rPr lang="da-DK" dirty="0"/>
              <a:t> on </a:t>
            </a:r>
            <a:r>
              <a:rPr lang="da-DK" dirty="0" err="1"/>
              <a:t>individual</a:t>
            </a:r>
            <a:r>
              <a:rPr lang="da-DK" dirty="0"/>
              <a:t> parts of the system so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small </a:t>
            </a:r>
            <a:r>
              <a:rPr lang="da-DK" dirty="0" err="1"/>
              <a:t>improvements</a:t>
            </a:r>
            <a:r>
              <a:rPr lang="da-DK" dirty="0"/>
              <a:t> and not </a:t>
            </a:r>
            <a:r>
              <a:rPr lang="da-DK" dirty="0" err="1"/>
              <a:t>lock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big </a:t>
            </a:r>
            <a:r>
              <a:rPr lang="da-DK" dirty="0" err="1"/>
              <a:t>architectural</a:t>
            </a:r>
            <a:r>
              <a:rPr lang="da-DK" dirty="0"/>
              <a:t> decisions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early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6501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Last iteration -&gt; Trigger Order Broker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Trigger Order Broker is </a:t>
            </a:r>
            <a:r>
              <a:rPr lang="da-DK" dirty="0" err="1"/>
              <a:t>Subscriber</a:t>
            </a:r>
            <a:r>
              <a:rPr lang="da-DK" dirty="0"/>
              <a:t>/Consumer -&gt; </a:t>
            </a:r>
            <a:r>
              <a:rPr lang="da-DK" dirty="0" err="1"/>
              <a:t>Interesting</a:t>
            </a:r>
            <a:r>
              <a:rPr lang="da-DK" dirty="0"/>
              <a:t> to prototype Event Broker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Focused</a:t>
            </a:r>
            <a:r>
              <a:rPr lang="da-DK" dirty="0"/>
              <a:t> on </a:t>
            </a:r>
            <a:r>
              <a:rPr lang="da-DK" dirty="0" err="1"/>
              <a:t>Betting</a:t>
            </a:r>
            <a:r>
              <a:rPr lang="da-DK" dirty="0"/>
              <a:t> and </a:t>
            </a:r>
            <a:r>
              <a:rPr lang="da-DK" dirty="0" err="1"/>
              <a:t>Betting</a:t>
            </a:r>
            <a:r>
              <a:rPr lang="da-DK" dirty="0"/>
              <a:t> </a:t>
            </a:r>
            <a:r>
              <a:rPr lang="da-DK" dirty="0" err="1"/>
              <a:t>Kernel</a:t>
            </a:r>
            <a:r>
              <a:rPr lang="da-DK" dirty="0"/>
              <a:t> -&gt; </a:t>
            </a: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181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Focussed</a:t>
            </a:r>
            <a:r>
              <a:rPr lang="da-DK" dirty="0"/>
              <a:t> on performance and </a:t>
            </a:r>
            <a:r>
              <a:rPr lang="da-DK" dirty="0" err="1"/>
              <a:t>safety</a:t>
            </a:r>
            <a:r>
              <a:rPr lang="da-DK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-   Load balancer servers not </a:t>
            </a:r>
            <a:r>
              <a:rPr lang="da-DK" dirty="0" err="1"/>
              <a:t>reflected</a:t>
            </a:r>
            <a:endParaRPr lang="da-DK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a-DK" dirty="0"/>
              <a:t>No </a:t>
            </a:r>
            <a:r>
              <a:rPr lang="da-DK" dirty="0" err="1"/>
              <a:t>horizontal</a:t>
            </a:r>
            <a:r>
              <a:rPr lang="da-DK" dirty="0"/>
              <a:t> </a:t>
            </a:r>
            <a:r>
              <a:rPr lang="da-DK" dirty="0" err="1"/>
              <a:t>scaling</a:t>
            </a:r>
            <a:r>
              <a:rPr lang="da-DK" dirty="0"/>
              <a:t> in </a:t>
            </a:r>
            <a:r>
              <a:rPr lang="da-DK" dirty="0" err="1"/>
              <a:t>deployment</a:t>
            </a:r>
            <a:r>
              <a:rPr lang="da-DK" dirty="0"/>
              <a:t> view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revisit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Microservice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 (Good </a:t>
            </a:r>
            <a:r>
              <a:rPr lang="da-DK" dirty="0" err="1"/>
              <a:t>modifiability</a:t>
            </a:r>
            <a:r>
              <a:rPr lang="da-DK" dirty="0"/>
              <a:t>,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 </a:t>
            </a:r>
            <a:r>
              <a:rPr lang="da-DK" dirty="0" err="1"/>
              <a:t>solve</a:t>
            </a:r>
            <a:r>
              <a:rPr lang="da-DK" dirty="0"/>
              <a:t> database </a:t>
            </a:r>
            <a:r>
              <a:rPr lang="da-DK" dirty="0" err="1"/>
              <a:t>concerns</a:t>
            </a:r>
            <a:r>
              <a:rPr lang="da-DK" dirty="0"/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-   Promotes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scalability</a:t>
            </a:r>
            <a:r>
              <a:rPr lang="da-DK" dirty="0"/>
              <a:t> and </a:t>
            </a:r>
            <a:r>
              <a:rPr lang="da-DK" dirty="0" err="1"/>
              <a:t>maintainability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 err="1"/>
              <a:t>Would</a:t>
            </a:r>
            <a:r>
              <a:rPr lang="da-DK" dirty="0"/>
              <a:t> have made more sense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Availability</a:t>
            </a:r>
            <a:r>
              <a:rPr lang="da-DK" dirty="0"/>
              <a:t> </a:t>
            </a:r>
            <a:r>
              <a:rPr lang="da-DK" dirty="0" err="1"/>
              <a:t>scored</a:t>
            </a:r>
            <a:r>
              <a:rPr lang="da-DK" dirty="0"/>
              <a:t> </a:t>
            </a:r>
            <a:r>
              <a:rPr lang="da-DK" dirty="0" err="1"/>
              <a:t>highest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 err="1"/>
              <a:t>Require</a:t>
            </a:r>
            <a:r>
              <a:rPr lang="da-DK" dirty="0"/>
              <a:t> overhead -&gt; Hidden </a:t>
            </a:r>
            <a:r>
              <a:rPr lang="da-DK" dirty="0" err="1"/>
              <a:t>dependicies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Out of </a:t>
            </a:r>
            <a:r>
              <a:rPr lang="da-DK" dirty="0" err="1"/>
              <a:t>scope</a:t>
            </a:r>
            <a:r>
              <a:rPr lang="da-DK" dirty="0"/>
              <a:t> for </a:t>
            </a:r>
            <a:r>
              <a:rPr lang="da-DK" dirty="0" err="1"/>
              <a:t>project</a:t>
            </a:r>
            <a:r>
              <a:rPr lang="da-DK" dirty="0"/>
              <a:t> -&gt; look </a:t>
            </a:r>
            <a:r>
              <a:rPr lang="da-DK" dirty="0" err="1"/>
              <a:t>into</a:t>
            </a:r>
            <a:r>
              <a:rPr lang="da-DK" dirty="0"/>
              <a:t> in future</a:t>
            </a:r>
          </a:p>
          <a:p>
            <a:pPr marL="171450" indent="-171450">
              <a:buFontTx/>
              <a:buChar char="-"/>
            </a:pPr>
            <a:endParaRPr lang="da-DK" dirty="0"/>
          </a:p>
          <a:p>
            <a:pPr marL="0" indent="0">
              <a:buFontTx/>
              <a:buNone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2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685C-F550-0B6B-24B5-D2C91C40D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90604-CA11-766B-B9DC-220DDB75E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B6183-EC77-79B6-4D4E-20C386CB7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FB087-F4AD-A47B-29ED-D1204730F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3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Stakeholders such as major sports clubs, and their desire for branding was not prioritized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9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Wanted</a:t>
            </a:r>
            <a:r>
              <a:rPr lang="da-DK" dirty="0"/>
              <a:t> to prototype bet placement </a:t>
            </a:r>
            <a:r>
              <a:rPr lang="da-DK" dirty="0" err="1"/>
              <a:t>through</a:t>
            </a:r>
            <a:r>
              <a:rPr lang="da-DK" dirty="0"/>
              <a:t> message </a:t>
            </a:r>
            <a:r>
              <a:rPr lang="da-DK" dirty="0" err="1"/>
              <a:t>passing</a:t>
            </a:r>
            <a:r>
              <a:rPr lang="da-DK" dirty="0"/>
              <a:t> over the internet</a:t>
            </a:r>
          </a:p>
          <a:p>
            <a:r>
              <a:rPr lang="da-DK" dirty="0" err="1"/>
              <a:t>Experimental</a:t>
            </a:r>
            <a:r>
              <a:rPr lang="da-DK" dirty="0"/>
              <a:t> -&gt; Load balancer</a:t>
            </a:r>
          </a:p>
          <a:p>
            <a:r>
              <a:rPr lang="da-DK" dirty="0" err="1"/>
              <a:t>Exploratory</a:t>
            </a:r>
            <a:r>
              <a:rPr lang="da-DK" dirty="0"/>
              <a:t> –&gt; </a:t>
            </a:r>
            <a:r>
              <a:rPr lang="da-DK" dirty="0" err="1"/>
              <a:t>Actor</a:t>
            </a:r>
            <a:r>
              <a:rPr lang="da-DK" dirty="0"/>
              <a:t> model</a:t>
            </a:r>
          </a:p>
          <a:p>
            <a:r>
              <a:rPr lang="da-DK" dirty="0"/>
              <a:t>Did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distributed</a:t>
            </a:r>
            <a:r>
              <a:rPr lang="da-DK" dirty="0"/>
              <a:t> home </a:t>
            </a:r>
            <a:r>
              <a:rPr lang="da-DK" dirty="0" err="1"/>
              <a:t>setup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9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ATAM (Architecture Trade-</a:t>
            </a:r>
            <a:r>
              <a:rPr lang="da-DK" dirty="0" err="1"/>
              <a:t>off</a:t>
            </a:r>
            <a:r>
              <a:rPr lang="da-DK" dirty="0"/>
              <a:t> Analysis Method) is heavy. aSQA (arch. software </a:t>
            </a:r>
            <a:r>
              <a:rPr lang="da-DK" dirty="0" err="1"/>
              <a:t>quality</a:t>
            </a:r>
            <a:r>
              <a:rPr lang="da-DK" dirty="0"/>
              <a:t> assurance) has iterative </a:t>
            </a:r>
            <a:r>
              <a:rPr lang="da-DK" dirty="0" err="1"/>
              <a:t>focus</a:t>
            </a:r>
            <a:r>
              <a:rPr lang="da-DK" dirty="0"/>
              <a:t>. </a:t>
            </a:r>
          </a:p>
          <a:p>
            <a:r>
              <a:rPr lang="da-DK" dirty="0"/>
              <a:t>With aSQA.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directly</a:t>
            </a:r>
            <a:r>
              <a:rPr lang="da-DK" dirty="0"/>
              <a:t> </a:t>
            </a:r>
            <a:r>
              <a:rPr lang="da-DK" dirty="0" err="1"/>
              <a:t>compare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suggstions</a:t>
            </a:r>
            <a:r>
              <a:rPr lang="da-DK" dirty="0"/>
              <a:t>.</a:t>
            </a:r>
          </a:p>
          <a:p>
            <a:r>
              <a:rPr lang="da-DK" dirty="0" err="1"/>
              <a:t>We</a:t>
            </a:r>
            <a:r>
              <a:rPr lang="da-DK" dirty="0"/>
              <a:t> had </a:t>
            </a:r>
            <a:r>
              <a:rPr lang="da-DK" dirty="0" err="1"/>
              <a:t>two</a:t>
            </a:r>
            <a:r>
              <a:rPr lang="da-DK" dirty="0"/>
              <a:t> iterations: </a:t>
            </a:r>
            <a:r>
              <a:rPr lang="da-DK" dirty="0" err="1"/>
              <a:t>before</a:t>
            </a:r>
            <a:r>
              <a:rPr lang="da-DK" dirty="0"/>
              <a:t> and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improvement</a:t>
            </a:r>
            <a:r>
              <a:rPr lang="da-DK" dirty="0"/>
              <a:t>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3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7F06-E170-B004-4CE2-F63BD3B0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6620F-B7B9-1342-4766-A2D7C851D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3BD3-B512-4DF2-CBD9-79A093B81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6965-6E3A-6174-D20B-DAE6ED0AE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jpe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88" y="3676890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6" y="457688"/>
            <a:ext cx="6941135" cy="2705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339" y="4588219"/>
            <a:ext cx="3170443" cy="1047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547" y="1221961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3087" y="3941888"/>
            <a:ext cx="15055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bet 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263854" y="609169"/>
            <a:ext cx="17652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performance</a:t>
            </a:r>
            <a:endParaRPr lang="en-DK" i="1" dirty="0"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4AC75-25CA-9378-584F-7FAC0C544984}"/>
              </a:ext>
            </a:extLst>
          </p:cNvPr>
          <p:cNvSpPr txBox="1"/>
          <p:nvPr/>
        </p:nvSpPr>
        <p:spPr>
          <a:xfrm>
            <a:off x="0" y="-81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Patterns: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1EA5-94C3-90EC-04E6-08C5DDEC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89" y="-639127"/>
            <a:ext cx="10405174" cy="1326514"/>
          </a:xfrm>
        </p:spPr>
        <p:txBody>
          <a:bodyPr/>
          <a:lstStyle/>
          <a:p>
            <a:r>
              <a:rPr lang="en-GB" dirty="0"/>
              <a:t>Pause for a second - Why is this important?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7DD1F4-CE67-6228-AD9F-15CDAB3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461"/>
          <a:stretch>
            <a:fillRect/>
          </a:stretch>
        </p:blipFill>
        <p:spPr>
          <a:xfrm>
            <a:off x="3239603" y="1218216"/>
            <a:ext cx="3315201" cy="140869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A0AF18-3297-9D2D-11D8-7D77070127C3}"/>
              </a:ext>
            </a:extLst>
          </p:cNvPr>
          <p:cNvSpPr txBox="1">
            <a:spLocks/>
          </p:cNvSpPr>
          <p:nvPr/>
        </p:nvSpPr>
        <p:spPr>
          <a:xfrm>
            <a:off x="771525" y="765399"/>
            <a:ext cx="10648949" cy="646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1. Retries often results in bet rejection</a:t>
            </a:r>
          </a:p>
          <a:p>
            <a:endParaRPr lang="en-GB" dirty="0"/>
          </a:p>
          <a:p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8A845-1723-BC13-F696-4EC12272B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708" y="3907723"/>
            <a:ext cx="2189384" cy="107437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D7D441-B4B5-E35D-0BDD-BB6089A00003}"/>
              </a:ext>
            </a:extLst>
          </p:cNvPr>
          <p:cNvSpPr txBox="1">
            <a:spLocks/>
          </p:cNvSpPr>
          <p:nvPr/>
        </p:nvSpPr>
        <p:spPr>
          <a:xfrm>
            <a:off x="771525" y="3351036"/>
            <a:ext cx="7362825" cy="495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2. Our patterns solve two different real-world problems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DFEBB-B1D1-FAB8-998D-DF5B03350256}"/>
              </a:ext>
            </a:extLst>
          </p:cNvPr>
          <p:cNvSpPr txBox="1">
            <a:spLocks/>
          </p:cNvSpPr>
          <p:nvPr/>
        </p:nvSpPr>
        <p:spPr>
          <a:xfrm>
            <a:off x="1101755" y="4252416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90 % cases</a:t>
            </a:r>
            <a:endParaRPr lang="en-DK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528055-E4F4-1F5F-48FC-21411873C0D3}"/>
              </a:ext>
            </a:extLst>
          </p:cNvPr>
          <p:cNvSpPr txBox="1">
            <a:spLocks/>
          </p:cNvSpPr>
          <p:nvPr/>
        </p:nvSpPr>
        <p:spPr>
          <a:xfrm>
            <a:off x="1101755" y="5495319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10 % cases</a:t>
            </a:r>
            <a:endParaRPr lang="en-DK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157E24F9-B88C-AB7B-663D-409348C34E2C}"/>
              </a:ext>
            </a:extLst>
          </p:cNvPr>
          <p:cNvSpPr/>
          <p:nvPr/>
        </p:nvSpPr>
        <p:spPr>
          <a:xfrm rot="5400000">
            <a:off x="4432968" y="2131313"/>
            <a:ext cx="275332" cy="1164658"/>
          </a:xfrm>
          <a:prstGeom prst="rightBrace">
            <a:avLst>
              <a:gd name="adj1" fmla="val 48097"/>
              <a:gd name="adj2" fmla="val 4918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A90EF94-AB96-93A3-78E3-DD5E6B232A96}"/>
              </a:ext>
            </a:extLst>
          </p:cNvPr>
          <p:cNvSpPr txBox="1">
            <a:spLocks/>
          </p:cNvSpPr>
          <p:nvPr/>
        </p:nvSpPr>
        <p:spPr>
          <a:xfrm>
            <a:off x="3632310" y="2798550"/>
            <a:ext cx="2146434" cy="312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>
                <a:solidFill>
                  <a:srgbClr val="FF0000"/>
                </a:solidFill>
              </a:rPr>
              <a:t>Extra risk of retrying</a:t>
            </a:r>
            <a:endParaRPr lang="en-DK" sz="1400" dirty="0">
              <a:solidFill>
                <a:srgbClr val="FF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44A0C0-1EE3-DE22-4875-7D5594440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151" y="5307898"/>
            <a:ext cx="3170443" cy="10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1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" y="600824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0" y="2260182"/>
            <a:ext cx="2616910" cy="1785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C8BB0-8FFB-2149-6A1F-0E78DD79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14" y="411947"/>
            <a:ext cx="7374636" cy="623786"/>
          </a:xfrm>
        </p:spPr>
        <p:txBody>
          <a:bodyPr>
            <a:normAutofit/>
          </a:bodyPr>
          <a:lstStyle/>
          <a:p>
            <a:r>
              <a:rPr lang="en-US" noProof="0" dirty="0"/>
              <a:t>In-depth Evaluation with aSQA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92BF5-80C8-117B-F80C-6A07C50B5977}"/>
              </a:ext>
            </a:extLst>
          </p:cNvPr>
          <p:cNvSpPr txBox="1"/>
          <p:nvPr/>
        </p:nvSpPr>
        <p:spPr>
          <a:xfrm>
            <a:off x="2340779" y="2104992"/>
            <a:ext cx="1021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Scores</a:t>
            </a:r>
          </a:p>
        </p:txBody>
      </p:sp>
      <p:pic>
        <p:nvPicPr>
          <p:cNvPr id="10246" name="Picture 6" descr="Score - Free education icons">
            <a:extLst>
              <a:ext uri="{FF2B5EF4-FFF2-40B4-BE49-F238E27FC236}">
                <a16:creationId xmlns:a16="http://schemas.microsoft.com/office/drawing/2014/main" id="{6F083D41-2A7C-15BF-FD4F-85832523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0" y="1672778"/>
            <a:ext cx="1264539" cy="12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E58E6-3E31-8F8C-7BFD-2D456AFC71EA}"/>
              </a:ext>
            </a:extLst>
          </p:cNvPr>
          <p:cNvSpPr txBox="1"/>
          <p:nvPr/>
        </p:nvSpPr>
        <p:spPr>
          <a:xfrm>
            <a:off x="2297175" y="5303487"/>
            <a:ext cx="2208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2 Components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B0D8DA-193F-DD6B-9031-A8CEAF0F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240" y="4871273"/>
            <a:ext cx="1177329" cy="1264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F17511-E9F3-D8DE-A0FD-255E471F6249}"/>
              </a:ext>
            </a:extLst>
          </p:cNvPr>
          <p:cNvSpPr txBox="1"/>
          <p:nvPr/>
        </p:nvSpPr>
        <p:spPr>
          <a:xfrm>
            <a:off x="2392055" y="3627029"/>
            <a:ext cx="176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Iterations</a:t>
            </a:r>
          </a:p>
        </p:txBody>
      </p:sp>
      <p:pic>
        <p:nvPicPr>
          <p:cNvPr id="5" name="Picture 4" descr="Repeat icon vector design template | Premium Vector">
            <a:extLst>
              <a:ext uri="{FF2B5EF4-FFF2-40B4-BE49-F238E27FC236}">
                <a16:creationId xmlns:a16="http://schemas.microsoft.com/office/drawing/2014/main" id="{AE9625B1-C8D0-D07C-9D46-7B54F897F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7" t="15507" r="14782" b="14451"/>
          <a:stretch/>
        </p:blipFill>
        <p:spPr bwMode="auto">
          <a:xfrm>
            <a:off x="1076240" y="3254593"/>
            <a:ext cx="1264539" cy="1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2F78AF-847B-3F14-58CE-74D562456765}"/>
              </a:ext>
            </a:extLst>
          </p:cNvPr>
          <p:cNvSpPr txBox="1"/>
          <p:nvPr/>
        </p:nvSpPr>
        <p:spPr>
          <a:xfrm>
            <a:off x="1531756" y="3677623"/>
            <a:ext cx="331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1A228E-8CD3-03A8-4AA2-B6BF74586ACD}"/>
              </a:ext>
            </a:extLst>
          </p:cNvPr>
          <p:cNvSpPr txBox="1">
            <a:spLocks/>
          </p:cNvSpPr>
          <p:nvPr/>
        </p:nvSpPr>
        <p:spPr>
          <a:xfrm>
            <a:off x="1945179" y="1480214"/>
            <a:ext cx="10046795" cy="469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b="1" dirty="0" err="1"/>
              <a:t>Actor</a:t>
            </a:r>
            <a:r>
              <a:rPr lang="da-DK" b="1" dirty="0"/>
              <a:t> Model   </a:t>
            </a:r>
            <a:r>
              <a:rPr lang="da-DK" dirty="0"/>
              <a:t>  </a:t>
            </a:r>
            <a:r>
              <a:rPr lang="da-DK" b="1" dirty="0"/>
              <a:t>Load Balancer  	   </a:t>
            </a:r>
            <a:r>
              <a:rPr lang="da-DK" dirty="0">
                <a:sym typeface="Wingdings" panose="05000000000000000000" pitchFamily="2" charset="2"/>
              </a:rPr>
              <a:t>	</a:t>
            </a:r>
            <a:r>
              <a:rPr lang="da-DK" b="1" dirty="0"/>
              <a:t>Load </a:t>
            </a:r>
            <a:r>
              <a:rPr lang="da-DK" b="1" dirty="0" err="1"/>
              <a:t>Balanced</a:t>
            </a:r>
            <a:r>
              <a:rPr lang="da-DK" b="1" dirty="0"/>
              <a:t> </a:t>
            </a:r>
            <a:r>
              <a:rPr lang="da-DK" b="1" dirty="0" err="1"/>
              <a:t>Actor</a:t>
            </a:r>
            <a:r>
              <a:rPr lang="da-DK" b="1" dirty="0"/>
              <a:t> Model	   Target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AAD2EE-C333-BCD2-EFC7-1123DEC1A672}"/>
              </a:ext>
            </a:extLst>
          </p:cNvPr>
          <p:cNvSpPr txBox="1">
            <a:spLocks/>
          </p:cNvSpPr>
          <p:nvPr/>
        </p:nvSpPr>
        <p:spPr>
          <a:xfrm>
            <a:off x="2477822" y="2118186"/>
            <a:ext cx="8952178" cy="1379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5				</a:t>
            </a:r>
            <a:r>
              <a:rPr lang="da-DK" dirty="0">
                <a:solidFill>
                  <a:srgbClr val="00B050"/>
                </a:solidFill>
              </a:rPr>
              <a:t>5			</a:t>
            </a:r>
            <a:r>
              <a:rPr lang="da-DK" dirty="0"/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5		4</a:t>
            </a:r>
            <a:r>
              <a:rPr lang="da-DK" dirty="0">
                <a:solidFill>
                  <a:srgbClr val="00B050"/>
                </a:solidFill>
              </a:rPr>
              <a:t>				</a:t>
            </a:r>
            <a:r>
              <a:rPr lang="da-DK" dirty="0">
                <a:solidFill>
                  <a:srgbClr val="FF0000"/>
                </a:solidFill>
              </a:rPr>
              <a:t>3			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4		1</a:t>
            </a:r>
            <a:r>
              <a:rPr lang="da-DK" dirty="0">
                <a:solidFill>
                  <a:srgbClr val="FF0000"/>
                </a:solidFill>
              </a:rPr>
              <a:t>				</a:t>
            </a:r>
            <a:r>
              <a:rPr lang="da-DK" dirty="0">
                <a:solidFill>
                  <a:srgbClr val="00B050"/>
                </a:solidFill>
              </a:rPr>
              <a:t>4			</a:t>
            </a:r>
            <a:r>
              <a:rPr lang="da-DK" dirty="0"/>
              <a:t>4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7E5A24D-B7C5-01B2-9422-2F2051511912}"/>
              </a:ext>
            </a:extLst>
          </p:cNvPr>
          <p:cNvSpPr txBox="1">
            <a:spLocks/>
          </p:cNvSpPr>
          <p:nvPr/>
        </p:nvSpPr>
        <p:spPr>
          <a:xfrm>
            <a:off x="4055712" y="40653"/>
            <a:ext cx="6183663" cy="535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Betting Kernel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E952-47B2-C3BD-B057-7FEEB000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72" y="4601379"/>
            <a:ext cx="6419455" cy="15528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D1DC26-00C9-9D3D-A303-0F727AA97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218" y="848731"/>
            <a:ext cx="857531" cy="6612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17650A-E7B9-C373-0564-B604C61B0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05" y="940711"/>
            <a:ext cx="1071426" cy="4773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F8912A-948D-5F7A-E229-D88AC679F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365" y="974862"/>
            <a:ext cx="687279" cy="505352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FDD1355-5959-6DA9-138C-F13969EFD2AD}"/>
              </a:ext>
            </a:extLst>
          </p:cNvPr>
          <p:cNvSpPr txBox="1">
            <a:spLocks/>
          </p:cNvSpPr>
          <p:nvPr/>
        </p:nvSpPr>
        <p:spPr>
          <a:xfrm>
            <a:off x="335455" y="2097318"/>
            <a:ext cx="1771650" cy="1331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Safety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0940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A36B91-6374-E7AE-752B-A2B29DEA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660" y="3392579"/>
            <a:ext cx="6388678" cy="2672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4D3C4-472B-2B4C-917A-08363E8C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26" y="87307"/>
            <a:ext cx="2556347" cy="496439"/>
          </a:xfrm>
        </p:spPr>
        <p:txBody>
          <a:bodyPr/>
          <a:lstStyle/>
          <a:p>
            <a:r>
              <a:rPr lang="en-US" noProof="0" dirty="0"/>
              <a:t>The 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1BAA-1394-3874-2297-863197EA7E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48266" y="1444003"/>
            <a:ext cx="8643583" cy="496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Global Odds Broker 	     </a:t>
            </a:r>
            <a:r>
              <a:rPr lang="en-US" noProof="0" dirty="0">
                <a:sym typeface="Wingdings" panose="05000000000000000000" pitchFamily="2" charset="2"/>
              </a:rPr>
              <a:t> 	     </a:t>
            </a:r>
            <a:r>
              <a:rPr lang="en-US" b="1" noProof="0" dirty="0">
                <a:sym typeface="Wingdings" panose="05000000000000000000" pitchFamily="2" charset="2"/>
              </a:rPr>
              <a:t>Trigger Order Broker		Target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D181A8-9AF0-4ECB-28D2-5F09B2504BC9}"/>
              </a:ext>
            </a:extLst>
          </p:cNvPr>
          <p:cNvSpPr txBox="1">
            <a:spLocks/>
          </p:cNvSpPr>
          <p:nvPr/>
        </p:nvSpPr>
        <p:spPr>
          <a:xfrm>
            <a:off x="640255" y="2097318"/>
            <a:ext cx="1771650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6B2D4B-40BB-B3DE-6E5C-DB24134D5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973" y="907395"/>
            <a:ext cx="1005001" cy="399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8E2E8-F18F-007E-F5F3-0F64C1188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532" y="792457"/>
            <a:ext cx="762614" cy="60121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2AAA00-6D67-C669-D49E-75E4F636895D}"/>
              </a:ext>
            </a:extLst>
          </p:cNvPr>
          <p:cNvSpPr txBox="1">
            <a:spLocks/>
          </p:cNvSpPr>
          <p:nvPr/>
        </p:nvSpPr>
        <p:spPr>
          <a:xfrm>
            <a:off x="3386839" y="2097319"/>
            <a:ext cx="8062211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3			   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4			   </a:t>
            </a:r>
            <a:r>
              <a:rPr lang="da-DK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3921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458AF2-AB3E-E017-5E42-66CBB9CA4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6" y="1699912"/>
            <a:ext cx="5657862" cy="4546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448E66-FBBD-9304-DEA0-AD4005880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792" y="1413422"/>
            <a:ext cx="6289208" cy="403115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B1CD2C-FE63-1618-E532-6EBC38570079}"/>
              </a:ext>
            </a:extLst>
          </p:cNvPr>
          <p:cNvSpPr txBox="1">
            <a:spLocks/>
          </p:cNvSpPr>
          <p:nvPr/>
        </p:nvSpPr>
        <p:spPr>
          <a:xfrm>
            <a:off x="4430554" y="299485"/>
            <a:ext cx="3330891" cy="6237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In-depth with 3+1</a:t>
            </a:r>
          </a:p>
        </p:txBody>
      </p:sp>
    </p:spTree>
    <p:extLst>
      <p:ext uri="{BB962C8B-B14F-4D97-AF65-F5344CB8AC3E}">
        <p14:creationId xmlns:p14="http://schemas.microsoft.com/office/powerpoint/2010/main" val="172157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2D35-41F3-251A-63F2-698BC52A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987F-5F10-DDF5-490C-DDE49DBC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0"/>
            <a:ext cx="10405174" cy="72667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Scaling of system</a:t>
            </a:r>
            <a:endParaRPr lang="en-DK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606E73-B83A-1EB2-623F-468825266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547" y="1845512"/>
            <a:ext cx="2657891" cy="41907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B9445A-08CF-AA6D-EE89-DA1FC9A534B1}"/>
              </a:ext>
            </a:extLst>
          </p:cNvPr>
          <p:cNvSpPr txBox="1"/>
          <p:nvPr/>
        </p:nvSpPr>
        <p:spPr>
          <a:xfrm>
            <a:off x="1790901" y="1280332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Deployment view</a:t>
            </a:r>
            <a:endParaRPr lang="en-GB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F06C2F-DE2F-2FD7-4EFD-954274CA86A4}"/>
              </a:ext>
            </a:extLst>
          </p:cNvPr>
          <p:cNvSpPr txBox="1"/>
          <p:nvPr/>
        </p:nvSpPr>
        <p:spPr>
          <a:xfrm>
            <a:off x="7456395" y="1280332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Microservices?</a:t>
            </a:r>
            <a:endParaRPr lang="en-GB" sz="2000" dirty="0"/>
          </a:p>
        </p:txBody>
      </p:sp>
      <p:sp>
        <p:nvSpPr>
          <p:cNvPr id="24" name="AutoShape 2" descr="Horizontal and Vertical Scaling | System Design | GeeksforGeeks">
            <a:extLst>
              <a:ext uri="{FF2B5EF4-FFF2-40B4-BE49-F238E27FC236}">
                <a16:creationId xmlns:a16="http://schemas.microsoft.com/office/drawing/2014/main" id="{596111F0-62B5-E798-4E7B-04A6C8FD7B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AutoShape 6" descr="hvs-v.webp (1001×501)">
            <a:extLst>
              <a:ext uri="{FF2B5EF4-FFF2-40B4-BE49-F238E27FC236}">
                <a16:creationId xmlns:a16="http://schemas.microsoft.com/office/drawing/2014/main" id="{3F862DC4-909E-D667-5105-B3370BA447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37DB4-5D5F-AEB9-2C86-43DFB753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193" y="1903405"/>
            <a:ext cx="5318071" cy="35440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455F09-2FF9-407F-3D5D-D84A8F5D2443}"/>
              </a:ext>
            </a:extLst>
          </p:cNvPr>
          <p:cNvSpPr/>
          <p:nvPr/>
        </p:nvSpPr>
        <p:spPr>
          <a:xfrm>
            <a:off x="8148320" y="3647440"/>
            <a:ext cx="477520" cy="50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033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831C1-C087-3005-7E31-7518AA70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13F4-B55C-7A4A-2D1F-72DABAFF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518"/>
            <a:ext cx="12192000" cy="1326514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Agenda</a:t>
            </a:r>
            <a:endParaRPr lang="en-DK" dirty="0"/>
          </a:p>
        </p:txBody>
      </p:sp>
      <p:pic>
        <p:nvPicPr>
          <p:cNvPr id="6146" name="Picture 2" descr="Bet - Free gaming icons">
            <a:extLst>
              <a:ext uri="{FF2B5EF4-FFF2-40B4-BE49-F238E27FC236}">
                <a16:creationId xmlns:a16="http://schemas.microsoft.com/office/drawing/2014/main" id="{867914D6-4585-7081-BA21-A90A833D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03" y="2525066"/>
            <a:ext cx="1419807" cy="14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able - Free web icons">
            <a:extLst>
              <a:ext uri="{FF2B5EF4-FFF2-40B4-BE49-F238E27FC236}">
                <a16:creationId xmlns:a16="http://schemas.microsoft.com/office/drawing/2014/main" id="{2EEA1CC5-06A7-4AD7-D371-B11D0E5C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76" y="2326431"/>
            <a:ext cx="1799317" cy="17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ml - Free business and finance icons">
            <a:extLst>
              <a:ext uri="{FF2B5EF4-FFF2-40B4-BE49-F238E27FC236}">
                <a16:creationId xmlns:a16="http://schemas.microsoft.com/office/drawing/2014/main" id="{3A20D0AC-F951-5BC7-3B43-0AEF2632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679" y="2326431"/>
            <a:ext cx="1728497" cy="172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106E26-C553-22D6-10A2-AECC1A7CCDBF}"/>
              </a:ext>
            </a:extLst>
          </p:cNvPr>
          <p:cNvGrpSpPr/>
          <p:nvPr/>
        </p:nvGrpSpPr>
        <p:grpSpPr>
          <a:xfrm>
            <a:off x="706276" y="4328657"/>
            <a:ext cx="2068911" cy="720000"/>
            <a:chOff x="521674" y="2430298"/>
            <a:chExt cx="2068911" cy="72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88B6BB-A8C7-E045-59F4-DDE7D70B922F}"/>
                </a:ext>
              </a:extLst>
            </p:cNvPr>
            <p:cNvSpPr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A17A98-369B-8B6A-5361-035659E304C5}"/>
                </a:ext>
              </a:extLst>
            </p:cNvPr>
            <p:cNvSpPr txBox="1"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A </a:t>
              </a:r>
              <a:r>
                <a:rPr lang="en-GB" sz="1200" kern="1200" dirty="0"/>
                <a:t>to</a:t>
              </a:r>
              <a:r>
                <a:rPr lang="en-GB" sz="2000" kern="1200" dirty="0"/>
                <a:t> Z</a:t>
              </a:r>
              <a:br>
                <a:rPr lang="en-GB" sz="2000" kern="1200" dirty="0"/>
              </a:br>
              <a:r>
                <a:rPr lang="en-GB" sz="2000" b="1" kern="1200" dirty="0"/>
                <a:t>Overview</a:t>
              </a:r>
              <a:endParaRPr lang="en-US" sz="2000" b="1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4D05D6-4886-511B-04CF-A5D632AD5C6F}"/>
              </a:ext>
            </a:extLst>
          </p:cNvPr>
          <p:cNvGrpSpPr/>
          <p:nvPr/>
        </p:nvGrpSpPr>
        <p:grpSpPr>
          <a:xfrm>
            <a:off x="3306258" y="4347707"/>
            <a:ext cx="2743748" cy="859935"/>
            <a:chOff x="2231901" y="2290363"/>
            <a:chExt cx="2789655" cy="8599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C5267-2E2F-35DD-C79F-05F36E22F87A}"/>
                </a:ext>
              </a:extLst>
            </p:cNvPr>
            <p:cNvSpPr/>
            <p:nvPr/>
          </p:nvSpPr>
          <p:spPr>
            <a:xfrm>
              <a:off x="2952645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D40EE3-B0F4-0EEA-9DFE-FE671261F5ED}"/>
                </a:ext>
              </a:extLst>
            </p:cNvPr>
            <p:cNvSpPr txBox="1"/>
            <p:nvPr/>
          </p:nvSpPr>
          <p:spPr>
            <a:xfrm>
              <a:off x="2231901" y="2290363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Bet placement </a:t>
              </a:r>
              <a:endParaRPr lang="en-US" sz="2000" b="1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75552-52E0-98EB-B35F-ECFDD4355D22}"/>
              </a:ext>
            </a:extLst>
          </p:cNvPr>
          <p:cNvGrpSpPr/>
          <p:nvPr/>
        </p:nvGrpSpPr>
        <p:grpSpPr>
          <a:xfrm>
            <a:off x="8882473" y="4328657"/>
            <a:ext cx="2068911" cy="720000"/>
            <a:chOff x="5383616" y="2430298"/>
            <a:chExt cx="2068911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97CAFB-42C4-E303-CCB9-8B473E54B8FB}"/>
                </a:ext>
              </a:extLst>
            </p:cNvPr>
            <p:cNvSpPr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C2870-79F7-7E6A-852B-2B0B365FD6CD}"/>
                </a:ext>
              </a:extLst>
            </p:cNvPr>
            <p:cNvSpPr txBox="1"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3+1</a:t>
              </a:r>
              <a:endParaRPr lang="en-US" sz="2000" b="1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8494C-9CAC-82F6-6526-ED00678BE1A8}"/>
              </a:ext>
            </a:extLst>
          </p:cNvPr>
          <p:cNvGrpSpPr/>
          <p:nvPr/>
        </p:nvGrpSpPr>
        <p:grpSpPr>
          <a:xfrm>
            <a:off x="6110680" y="4328657"/>
            <a:ext cx="2068911" cy="720000"/>
            <a:chOff x="7814588" y="2430298"/>
            <a:chExt cx="2068911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144DC0-C2C8-8391-0B58-0AFA0FEAEB8E}"/>
                </a:ext>
              </a:extLst>
            </p:cNvPr>
            <p:cNvSpPr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FC2218-9525-A967-1A1B-F75DFDDDA432}"/>
                </a:ext>
              </a:extLst>
            </p:cNvPr>
            <p:cNvSpPr txBox="1"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aSQA</a:t>
              </a:r>
              <a:endParaRPr lang="en-US" sz="2000" b="1" kern="1200" dirty="0"/>
            </a:p>
          </p:txBody>
        </p:sp>
      </p:grpSp>
      <p:pic>
        <p:nvPicPr>
          <p:cNvPr id="7170" name="Picture 2" descr="Recap symbol. The concept word 'recap' on wooden cubes on beautiful white  table, white background, copy space. Business and recap concept Stock Photo  - Alamy">
            <a:extLst>
              <a:ext uri="{FF2B5EF4-FFF2-40B4-BE49-F238E27FC236}">
                <a16:creationId xmlns:a16="http://schemas.microsoft.com/office/drawing/2014/main" id="{23AE7538-6740-14E0-DD7E-16F6297F0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19362" r="16362" b="28606"/>
          <a:stretch/>
        </p:blipFill>
        <p:spPr bwMode="auto">
          <a:xfrm>
            <a:off x="927933" y="2931556"/>
            <a:ext cx="1755709" cy="8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90"/>
          <a:stretch/>
        </p:blipFill>
        <p:spPr>
          <a:xfrm>
            <a:off x="1352939" y="2155370"/>
            <a:ext cx="8203746" cy="448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2C9B6-08DD-B6C7-1BE9-8E86057D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89" y="220825"/>
            <a:ext cx="5133975" cy="19240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9AD07F-16E6-3F5D-6F88-846820DF84F3}"/>
              </a:ext>
            </a:extLst>
          </p:cNvPr>
          <p:cNvCxnSpPr/>
          <p:nvPr/>
        </p:nvCxnSpPr>
        <p:spPr>
          <a:xfrm>
            <a:off x="2022944" y="5182669"/>
            <a:ext cx="36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8429-0189-F1A2-DB4D-0F0CAFBE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663257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Analysis</a:t>
            </a:r>
            <a:endParaRPr lang="en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49E37-490F-5D82-3B6D-E1F60C760CE4}"/>
              </a:ext>
            </a:extLst>
          </p:cNvPr>
          <p:cNvSpPr txBox="1"/>
          <p:nvPr/>
        </p:nvSpPr>
        <p:spPr>
          <a:xfrm>
            <a:off x="1983831" y="4676210"/>
            <a:ext cx="135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Usability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4531E-9AC9-4F12-4386-75F1C25AD3F5}"/>
              </a:ext>
            </a:extLst>
          </p:cNvPr>
          <p:cNvSpPr txBox="1"/>
          <p:nvPr/>
        </p:nvSpPr>
        <p:spPr>
          <a:xfrm>
            <a:off x="5472385" y="114771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Modifiability</a:t>
            </a:r>
            <a:endParaRPr lang="en-DK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AB8A8-2951-D46F-9F80-8D424BCB2129}"/>
              </a:ext>
            </a:extLst>
          </p:cNvPr>
          <p:cNvSpPr txBox="1"/>
          <p:nvPr/>
        </p:nvSpPr>
        <p:spPr>
          <a:xfrm>
            <a:off x="8753399" y="1147711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Safety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DE364-8CFA-B479-D5B2-54F61E4FFF20}"/>
              </a:ext>
            </a:extLst>
          </p:cNvPr>
          <p:cNvSpPr txBox="1"/>
          <p:nvPr/>
        </p:nvSpPr>
        <p:spPr>
          <a:xfrm>
            <a:off x="60719" y="115980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Qualities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388FE-3203-1505-14F4-CEE9461D7F98}"/>
              </a:ext>
            </a:extLst>
          </p:cNvPr>
          <p:cNvSpPr txBox="1"/>
          <p:nvPr/>
        </p:nvSpPr>
        <p:spPr>
          <a:xfrm>
            <a:off x="60719" y="236778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r>
              <a:rPr lang="en-GB" b="1" dirty="0">
                <a:solidFill>
                  <a:srgbClr val="0070C0"/>
                </a:solidFill>
              </a:rPr>
              <a:t>:</a:t>
            </a:r>
            <a:endParaRPr lang="en-DK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EF418-40B6-EB69-C18E-BFABC786B336}"/>
              </a:ext>
            </a:extLst>
          </p:cNvPr>
          <p:cNvSpPr txBox="1"/>
          <p:nvPr/>
        </p:nvSpPr>
        <p:spPr>
          <a:xfrm>
            <a:off x="1782884" y="1783012"/>
            <a:ext cx="2679580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World cups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odds updated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logins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92571-2538-FED8-AE65-1F840169216F}"/>
              </a:ext>
            </a:extLst>
          </p:cNvPr>
          <p:cNvSpPr txBox="1"/>
          <p:nvPr/>
        </p:nvSpPr>
        <p:spPr>
          <a:xfrm>
            <a:off x="5472385" y="1829561"/>
            <a:ext cx="1911742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Bookmakers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4D510-1AE2-10C5-E820-D5A44A649A51}"/>
              </a:ext>
            </a:extLst>
          </p:cNvPr>
          <p:cNvSpPr txBox="1"/>
          <p:nvPr/>
        </p:nvSpPr>
        <p:spPr>
          <a:xfrm>
            <a:off x="8644344" y="1952578"/>
            <a:ext cx="4149038" cy="1569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 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Odds change before </a:t>
            </a:r>
            <a:br>
              <a:rPr lang="en-GB" dirty="0"/>
            </a:br>
            <a:r>
              <a:rPr lang="en-GB" dirty="0"/>
              <a:t>confirmation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5B411-C51C-4345-5549-D8A7D257A6BE}"/>
              </a:ext>
            </a:extLst>
          </p:cNvPr>
          <p:cNvSpPr txBox="1"/>
          <p:nvPr/>
        </p:nvSpPr>
        <p:spPr>
          <a:xfrm>
            <a:off x="60719" y="507201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Not prioritized:</a:t>
            </a:r>
            <a:endParaRPr lang="en-DK" b="1" i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C18D6-B7CF-3B89-A344-63FA79DEEE6E}"/>
              </a:ext>
            </a:extLst>
          </p:cNvPr>
          <p:cNvSpPr txBox="1"/>
          <p:nvPr/>
        </p:nvSpPr>
        <p:spPr>
          <a:xfrm>
            <a:off x="1983831" y="5045542"/>
            <a:ext cx="5032789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Branding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Settings supporting favourite teams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Site preferring matches by favourite teams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C7EE1-D686-8257-B953-82A6DE75E057}"/>
              </a:ext>
            </a:extLst>
          </p:cNvPr>
          <p:cNvSpPr txBox="1"/>
          <p:nvPr/>
        </p:nvSpPr>
        <p:spPr>
          <a:xfrm>
            <a:off x="1782884" y="111689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Performance</a:t>
            </a:r>
            <a:endParaRPr lang="en-DK" b="1" dirty="0"/>
          </a:p>
        </p:txBody>
      </p:sp>
      <p:pic>
        <p:nvPicPr>
          <p:cNvPr id="102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1EEB570A-BB11-DC04-276C-BEDF05D7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10" y="191747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9F1F1033-981D-1711-1E4C-1140A363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65" y="191748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3FBB6A-DFC2-69F8-0F06-0F5420A82A1A}"/>
              </a:ext>
            </a:extLst>
          </p:cNvPr>
          <p:cNvSpPr txBox="1"/>
          <p:nvPr/>
        </p:nvSpPr>
        <p:spPr>
          <a:xfrm>
            <a:off x="228865" y="50506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00B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ASR’s</a:t>
            </a:r>
            <a:endParaRPr lang="en-DK" b="1" u="sng" dirty="0">
              <a:solidFill>
                <a:srgbClr val="00B050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5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FC2B-B1A2-36BF-676A-A2FEA7C281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97376" y="1862454"/>
            <a:ext cx="2310463" cy="392546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Module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C&amp;C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Allocation</a:t>
            </a:r>
            <a:endParaRPr lang="en-DK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5C013-DB8C-E507-98BF-3C282D4FB90B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Synthesis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A4DA4-4832-16BE-D156-0C43E5167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05" y="1523131"/>
            <a:ext cx="1762371" cy="100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E2600-6CA9-40F4-2D28-3550B0521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636" y="2948765"/>
            <a:ext cx="1648055" cy="876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C2FC-E6A3-F1D2-3BDD-D33EC10EF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531" y="4187513"/>
            <a:ext cx="1686160" cy="1152686"/>
          </a:xfrm>
          <a:prstGeom prst="rect">
            <a:avLst/>
          </a:prstGeom>
        </p:spPr>
      </p:pic>
      <p:pic>
        <p:nvPicPr>
          <p:cNvPr id="1026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DCB9CF2F-F21B-160F-92B7-91DE910BA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4228307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358320FB-40B4-0BFA-949F-FFED7E403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7507839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06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DE01-A328-A5BB-783F-12102A68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7560BB3-A249-3D73-739A-7F5119AEF38C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Prototype</a:t>
            </a:r>
            <a:endParaRPr lang="en-DK" dirty="0"/>
          </a:p>
        </p:txBody>
      </p:sp>
      <p:pic>
        <p:nvPicPr>
          <p:cNvPr id="4100" name="Picture 4" descr="Cogwheel - Free interface icons">
            <a:extLst>
              <a:ext uri="{FF2B5EF4-FFF2-40B4-BE49-F238E27FC236}">
                <a16:creationId xmlns:a16="http://schemas.microsoft.com/office/drawing/2014/main" id="{EBBDCC00-CE77-7398-DEFF-462693C4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81" y="226655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ogwheel - Free interface icons">
            <a:extLst>
              <a:ext uri="{FF2B5EF4-FFF2-40B4-BE49-F238E27FC236}">
                <a16:creationId xmlns:a16="http://schemas.microsoft.com/office/drawing/2014/main" id="{2B182734-EDBF-A8C6-E06E-0C9FC0FD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52" y="207603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8BE592-20E0-04B8-47B6-52E257AE6D3B}"/>
              </a:ext>
            </a:extLst>
          </p:cNvPr>
          <p:cNvSpPr txBox="1">
            <a:spLocks/>
          </p:cNvSpPr>
          <p:nvPr/>
        </p:nvSpPr>
        <p:spPr>
          <a:xfrm>
            <a:off x="1004110" y="1373932"/>
            <a:ext cx="10183780" cy="3925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Experimental - Performance</a:t>
            </a:r>
          </a:p>
          <a:p>
            <a:r>
              <a:rPr lang="en-GB" b="1" dirty="0"/>
              <a:t>Exploratory - Safety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1C0AA-DFA6-A507-28A9-3C5D6637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843"/>
          <a:stretch/>
        </p:blipFill>
        <p:spPr>
          <a:xfrm>
            <a:off x="7899921" y="3352671"/>
            <a:ext cx="2652803" cy="28985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983B71-E07E-69E5-A295-769925327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633" y="3352671"/>
            <a:ext cx="3285096" cy="2928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433E1-86BE-9A32-C72F-E567EC0D4EFB}"/>
              </a:ext>
            </a:extLst>
          </p:cNvPr>
          <p:cNvSpPr txBox="1"/>
          <p:nvPr/>
        </p:nvSpPr>
        <p:spPr>
          <a:xfrm>
            <a:off x="7859892" y="2831633"/>
            <a:ext cx="348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servers / actors</a:t>
            </a:r>
            <a:endParaRPr lang="en-DK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00FB2-078E-3C2A-A350-076EEDE9056F}"/>
              </a:ext>
            </a:extLst>
          </p:cNvPr>
          <p:cNvSpPr txBox="1"/>
          <p:nvPr/>
        </p:nvSpPr>
        <p:spPr>
          <a:xfrm>
            <a:off x="1576290" y="2967333"/>
            <a:ext cx="258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clients</a:t>
            </a:r>
            <a:endParaRPr lang="en-DK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29AB7-43BF-A07E-525F-D23883D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756"/>
          <a:stretch/>
        </p:blipFill>
        <p:spPr>
          <a:xfrm>
            <a:off x="5523253" y="3336665"/>
            <a:ext cx="991609" cy="2909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0FBC26-5657-9163-B400-F3721B6CC83E}"/>
              </a:ext>
            </a:extLst>
          </p:cNvPr>
          <p:cNvSpPr txBox="1"/>
          <p:nvPr/>
        </p:nvSpPr>
        <p:spPr>
          <a:xfrm>
            <a:off x="3770036" y="2682331"/>
            <a:ext cx="4498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/>
              <a:t>Microkernel</a:t>
            </a:r>
            <a:br>
              <a:rPr lang="en-GB" b="1" dirty="0"/>
            </a:br>
            <a:r>
              <a:rPr lang="en-GB" b="1" dirty="0"/>
              <a:t>Load balancer </a:t>
            </a:r>
            <a:r>
              <a:rPr lang="en-GB" dirty="0"/>
              <a:t>/</a:t>
            </a:r>
            <a:r>
              <a:rPr lang="en-GB" b="1" dirty="0"/>
              <a:t>Actor forwarder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174204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78A5-C423-8206-98D5-4D2FB62E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21244D2-38EB-74FD-A6E1-076896A16BB9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Evaluation</a:t>
            </a:r>
            <a:endParaRPr lang="en-DK" dirty="0"/>
          </a:p>
        </p:txBody>
      </p:sp>
      <p:pic>
        <p:nvPicPr>
          <p:cNvPr id="5122" name="Picture 2" descr="Check mark Symbol">
            <a:extLst>
              <a:ext uri="{FF2B5EF4-FFF2-40B4-BE49-F238E27FC236}">
                <a16:creationId xmlns:a16="http://schemas.microsoft.com/office/drawing/2014/main" id="{FCDD530F-EC90-72F0-7AD4-34529EB0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93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eck mark Symbol">
            <a:extLst>
              <a:ext uri="{FF2B5EF4-FFF2-40B4-BE49-F238E27FC236}">
                <a16:creationId xmlns:a16="http://schemas.microsoft.com/office/drawing/2014/main" id="{5A9A2BC6-0FE3-D24E-8F67-7F924E8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0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B5F887-FD69-E76D-2853-44BDF46B5813}"/>
              </a:ext>
            </a:extLst>
          </p:cNvPr>
          <p:cNvSpPr txBox="1"/>
          <p:nvPr/>
        </p:nvSpPr>
        <p:spPr>
          <a:xfrm>
            <a:off x="5861895" y="4148417"/>
            <a:ext cx="176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Iterative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763A2-86DF-7633-2D8E-63AF80680BCB}"/>
              </a:ext>
            </a:extLst>
          </p:cNvPr>
          <p:cNvSpPr txBox="1"/>
          <p:nvPr/>
        </p:nvSpPr>
        <p:spPr>
          <a:xfrm>
            <a:off x="5810619" y="2238406"/>
            <a:ext cx="2169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ATAM or aSQA</a:t>
            </a:r>
            <a:endParaRPr lang="da-DK" sz="2000" dirty="0"/>
          </a:p>
        </p:txBody>
      </p:sp>
      <p:pic>
        <p:nvPicPr>
          <p:cNvPr id="6" name="Picture 4" descr="Repeat icon vector design template | Premium Vector">
            <a:extLst>
              <a:ext uri="{FF2B5EF4-FFF2-40B4-BE49-F238E27FC236}">
                <a16:creationId xmlns:a16="http://schemas.microsoft.com/office/drawing/2014/main" id="{3E69710F-BCBA-FF9A-43AB-97D36EB27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7" t="15507" r="14782" b="14451"/>
          <a:stretch/>
        </p:blipFill>
        <p:spPr bwMode="auto">
          <a:xfrm>
            <a:off x="4546080" y="3775981"/>
            <a:ext cx="1264539" cy="1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VS icon design template vector | Premium Vector">
            <a:extLst>
              <a:ext uri="{FF2B5EF4-FFF2-40B4-BE49-F238E27FC236}">
                <a16:creationId xmlns:a16="http://schemas.microsoft.com/office/drawing/2014/main" id="{1CDCA916-55CA-5C22-AD27-EB8D8E3D6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4" t="14057" r="22073" b="12940"/>
          <a:stretch/>
        </p:blipFill>
        <p:spPr bwMode="auto">
          <a:xfrm>
            <a:off x="4544630" y="1753870"/>
            <a:ext cx="1142850" cy="143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7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DC5B-40E7-BA07-738E-C5CCF57A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11A2-0432-5327-0BB9-8F3A4D19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769424"/>
            <a:ext cx="12192000" cy="7509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 on</a:t>
            </a:r>
            <a:br>
              <a:rPr lang="en-GB" dirty="0"/>
            </a:br>
            <a:r>
              <a:rPr lang="en-GB" dirty="0"/>
              <a:t>Bet placement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7C6F0-5A55-7028-1EDD-5D2EF25E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95500"/>
            <a:ext cx="114109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500513" y="113213"/>
            <a:ext cx="5190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+mj-lt"/>
              </a:rPr>
              <a:t>Transaction</a:t>
            </a:r>
            <a:br>
              <a:rPr lang="en-GB" b="1" dirty="0"/>
            </a:br>
            <a:r>
              <a:rPr lang="en-GB" b="1" dirty="0"/>
              <a:t>- </a:t>
            </a:r>
            <a:r>
              <a:rPr lang="en-GB" dirty="0"/>
              <a:t>Start of transaction: Initial bet placement</a:t>
            </a:r>
          </a:p>
          <a:p>
            <a:r>
              <a:rPr lang="en-GB" dirty="0"/>
              <a:t>- End of transaction: Final confirmation/rejection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2506186" y="45688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DB310-C955-59EC-84BA-C023E652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161" y="1205464"/>
            <a:ext cx="43434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3653</TotalTime>
  <Words>672</Words>
  <Application>Microsoft Office PowerPoint</Application>
  <PresentationFormat>Widescreen</PresentationFormat>
  <Paragraphs>152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ADLaM Display</vt:lpstr>
      <vt:lpstr>Aharoni</vt:lpstr>
      <vt:lpstr>Arial</vt:lpstr>
      <vt:lpstr>Avenir Next LT Pro Light</vt:lpstr>
      <vt:lpstr>Calibri</vt:lpstr>
      <vt:lpstr>Posterama</vt:lpstr>
      <vt:lpstr>Wingdings</vt:lpstr>
      <vt:lpstr>Custom</vt:lpstr>
      <vt:lpstr>PowerPoint Presentation</vt:lpstr>
      <vt:lpstr>Agenda</vt:lpstr>
      <vt:lpstr>PowerPoint Presentation</vt:lpstr>
      <vt:lpstr>Analysis</vt:lpstr>
      <vt:lpstr>PowerPoint Presentation</vt:lpstr>
      <vt:lpstr>PowerPoint Presentation</vt:lpstr>
      <vt:lpstr>PowerPoint Presentation</vt:lpstr>
      <vt:lpstr>Zooming  in on Bet placement</vt:lpstr>
      <vt:lpstr>PowerPoint Presentation</vt:lpstr>
      <vt:lpstr>PowerPoint Presentation</vt:lpstr>
      <vt:lpstr>Pause for a second - Why is this important?</vt:lpstr>
      <vt:lpstr>PowerPoint Presentation</vt:lpstr>
      <vt:lpstr>In-depth Evaluation with aSQA</vt:lpstr>
      <vt:lpstr>PowerPoint Presentation</vt:lpstr>
      <vt:lpstr>The broker</vt:lpstr>
      <vt:lpstr>PowerPoint Presentation</vt:lpstr>
      <vt:lpstr>Scaling of system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Rasmus Ole Routh Herskind</cp:lastModifiedBy>
  <cp:revision>188</cp:revision>
  <dcterms:created xsi:type="dcterms:W3CDTF">2025-03-17T20:09:59Z</dcterms:created>
  <dcterms:modified xsi:type="dcterms:W3CDTF">2025-06-10T20:29:45Z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